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68" r:id="rId18"/>
    <p:sldId id="273" r:id="rId19"/>
    <p:sldId id="274" r:id="rId20"/>
    <p:sldId id="275" r:id="rId21"/>
    <p:sldId id="276" r:id="rId22"/>
    <p:sldId id="277" r:id="rId23"/>
    <p:sldId id="278" r:id="rId2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09"/>
  </p:normalViewPr>
  <p:slideViewPr>
    <p:cSldViewPr snapToGrid="0">
      <p:cViewPr varScale="1">
        <p:scale>
          <a:sx n="151" d="100"/>
          <a:sy n="151"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E6911-98DF-5544-9BA6-5665B412169C}" type="datetimeFigureOut">
              <a:rPr lang="en-CN" smtClean="0"/>
              <a:t>2023/3/30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3AB00-C4EC-A749-9BF7-5F94E998F668}" type="slidenum">
              <a:rPr lang="en-CN" smtClean="0"/>
              <a:t>‹#›</a:t>
            </a:fld>
            <a:endParaRPr lang="en-CN"/>
          </a:p>
        </p:txBody>
      </p:sp>
    </p:spTree>
    <p:extLst>
      <p:ext uri="{BB962C8B-B14F-4D97-AF65-F5344CB8AC3E}">
        <p14:creationId xmlns:p14="http://schemas.microsoft.com/office/powerpoint/2010/main" val="125506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A03AB00-C4EC-A749-9BF7-5F94E998F668}" type="slidenum">
              <a:rPr lang="en-CN" smtClean="0"/>
              <a:t>15</a:t>
            </a:fld>
            <a:endParaRPr lang="en-CN"/>
          </a:p>
        </p:txBody>
      </p:sp>
    </p:spTree>
    <p:extLst>
      <p:ext uri="{BB962C8B-B14F-4D97-AF65-F5344CB8AC3E}">
        <p14:creationId xmlns:p14="http://schemas.microsoft.com/office/powerpoint/2010/main" val="340486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DF2D6-DF69-7873-594F-C3D49572F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C02BF25E-FF27-3992-A16E-5900045C6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B8302073-B356-030E-CCA7-A99A7ACF9DB4}"/>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BCA938AE-D0E1-6BC3-88FB-BC4020614CF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0D30978-F03C-3A46-BF8B-58790AE45901}"/>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24696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29E7-CC9C-FECF-D990-314C00E43E30}"/>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FAB1E60B-8E74-F9C8-DA7A-B93248EDEB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CD17FD2-B927-FE98-1A69-9E8E92291E0E}"/>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FC099D54-8672-12CB-40B4-2038EF5CAB8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9F4C73B-A32B-8B46-CD15-2815314FB4B6}"/>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73171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3FD24-7E9C-92FD-DA5B-C64B36C5AB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76AFBB8-2980-E156-D22D-3E38F59B41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37BDA443-B32F-996F-1006-3E284F9FD06C}"/>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A50E4C36-51DE-77FA-EE96-574301174A2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57C1462-695B-E718-3466-83BC28BC180A}"/>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7376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7624-390A-C26B-FD3B-6FEF670B4C01}"/>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41642DA-9002-17B3-963B-3AA0111155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5D139DE-4CF7-B7D0-A11A-3F44225FAA9B}"/>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6ED75D39-06A9-5F80-2472-13CE0F830BF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3A0B9CD-C38A-CD44-5B0F-5136A08C6F04}"/>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428239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9F1-A2E5-1B10-A6EE-8A5C9D0BE9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93B2517F-151E-9941-FF45-FDFD77BE7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8D6AC0-4F57-C633-DDBE-34FC18778A86}"/>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0B0EBE13-96CE-C646-AA86-48D7A8F697C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BBDF8D5-7C7C-2178-8144-3483D4BF06A4}"/>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64010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E81C-C50F-230F-3E01-19601471DE4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BBE04D0-0E6D-BABF-4BD3-557E15F26B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D44B63F5-0693-6451-D8E7-3F9023E38C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8AD4774-876E-9AB6-2A3E-C130F5764A8D}"/>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6" name="Footer Placeholder 5">
            <a:extLst>
              <a:ext uri="{FF2B5EF4-FFF2-40B4-BE49-F238E27FC236}">
                <a16:creationId xmlns:a16="http://schemas.microsoft.com/office/drawing/2014/main" id="{98E252B5-C2E5-0ACC-3095-868B1247C964}"/>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43019AA-2586-E557-E5E2-857AFE32602A}"/>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968388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93B4-6446-A53D-38D0-264868089104}"/>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4E9383E-BBD9-6B99-22BB-23CFE6497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9B9DC-1C8A-F223-6861-A03FFDD5EB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4E628ACC-3A55-2B9C-DA1D-5D2B45525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3656A5-3066-AEE3-1587-CBC354FFD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09E09380-7C9F-FF40-278E-CB3D2E21D15C}"/>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8" name="Footer Placeholder 7">
            <a:extLst>
              <a:ext uri="{FF2B5EF4-FFF2-40B4-BE49-F238E27FC236}">
                <a16:creationId xmlns:a16="http://schemas.microsoft.com/office/drawing/2014/main" id="{6A7449B1-9189-9919-2BEE-A7BF259AB64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239EB55D-5058-10EB-4802-0A77C108A5C2}"/>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12870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E322-70B8-A1AE-934F-8B10F1982787}"/>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837412E1-922E-B291-EBD1-5DC3795C0CC6}"/>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4" name="Footer Placeholder 3">
            <a:extLst>
              <a:ext uri="{FF2B5EF4-FFF2-40B4-BE49-F238E27FC236}">
                <a16:creationId xmlns:a16="http://schemas.microsoft.com/office/drawing/2014/main" id="{34BED169-0460-D2B8-D2FC-0750E97A2C72}"/>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4BD8ADF8-97D2-85F3-AFEC-2B1FA3CD24E7}"/>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3558800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97A6AF-1FEB-424C-BDA9-B46ABEDDAB97}"/>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3" name="Footer Placeholder 2">
            <a:extLst>
              <a:ext uri="{FF2B5EF4-FFF2-40B4-BE49-F238E27FC236}">
                <a16:creationId xmlns:a16="http://schemas.microsoft.com/office/drawing/2014/main" id="{41AE48CB-0A53-C9CE-59D4-3649D59BA574}"/>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EC380864-7951-D96A-C320-C31B7499E5A8}"/>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169335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0937-1A78-8F11-C9B8-F42FFD6ED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1520DBFA-A1C4-39CB-B404-B6DC3B46CF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C36EFE32-D0B7-80F5-D0E0-88FA9EDA1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3B229-8101-4496-0D91-ADE980DF7F06}"/>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6" name="Footer Placeholder 5">
            <a:extLst>
              <a:ext uri="{FF2B5EF4-FFF2-40B4-BE49-F238E27FC236}">
                <a16:creationId xmlns:a16="http://schemas.microsoft.com/office/drawing/2014/main" id="{2FE4CDEA-EE86-5D19-7B65-F7ED991EFA0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679F41B-50C8-2B2F-E1AD-484CE7FC7F10}"/>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2568663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C52F-08CE-66CF-D399-DA98502B5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5D8D1DB-358F-0AD9-5CFD-0BE2E5199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7107BC49-55BE-22EF-5490-079FB65C4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E18100-CFE3-EB39-5130-46363291BCDD}"/>
              </a:ext>
            </a:extLst>
          </p:cNvPr>
          <p:cNvSpPr>
            <a:spLocks noGrp="1"/>
          </p:cNvSpPr>
          <p:nvPr>
            <p:ph type="dt" sz="half" idx="10"/>
          </p:nvPr>
        </p:nvSpPr>
        <p:spPr/>
        <p:txBody>
          <a:bodyPr/>
          <a:lstStyle/>
          <a:p>
            <a:fld id="{83C00692-9F8A-144B-A608-C43DBC9213F8}" type="datetimeFigureOut">
              <a:rPr lang="en-CN" smtClean="0"/>
              <a:t>2023/3/30</a:t>
            </a:fld>
            <a:endParaRPr lang="en-CN"/>
          </a:p>
        </p:txBody>
      </p:sp>
      <p:sp>
        <p:nvSpPr>
          <p:cNvPr id="6" name="Footer Placeholder 5">
            <a:extLst>
              <a:ext uri="{FF2B5EF4-FFF2-40B4-BE49-F238E27FC236}">
                <a16:creationId xmlns:a16="http://schemas.microsoft.com/office/drawing/2014/main" id="{C5023E1C-2B96-67AF-D5A1-AA3DC94AC00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ED180D9-4B11-1FF9-CFC9-2B587802BE31}"/>
              </a:ext>
            </a:extLst>
          </p:cNvPr>
          <p:cNvSpPr>
            <a:spLocks noGrp="1"/>
          </p:cNvSpPr>
          <p:nvPr>
            <p:ph type="sldNum" sz="quarter" idx="12"/>
          </p:nvPr>
        </p:nvSpPr>
        <p:spPr/>
        <p:txBody>
          <a:bodyPr/>
          <a:lstStyle/>
          <a:p>
            <a:fld id="{33A7439D-5289-B449-B757-3519EC02E7E1}" type="slidenum">
              <a:rPr lang="en-CN" smtClean="0"/>
              <a:t>‹#›</a:t>
            </a:fld>
            <a:endParaRPr lang="en-CN"/>
          </a:p>
        </p:txBody>
      </p:sp>
    </p:spTree>
    <p:extLst>
      <p:ext uri="{BB962C8B-B14F-4D97-AF65-F5344CB8AC3E}">
        <p14:creationId xmlns:p14="http://schemas.microsoft.com/office/powerpoint/2010/main" val="210905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397073-FD4F-9FB5-C148-EADC4B430E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3E3675FE-7199-F6CB-63B0-2134DECB3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2E9423C-3FA7-2FD6-C424-819A996EE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C00692-9F8A-144B-A608-C43DBC9213F8}" type="datetimeFigureOut">
              <a:rPr lang="en-CN" smtClean="0"/>
              <a:t>2023/3/30</a:t>
            </a:fld>
            <a:endParaRPr lang="en-CN"/>
          </a:p>
        </p:txBody>
      </p:sp>
      <p:sp>
        <p:nvSpPr>
          <p:cNvPr id="5" name="Footer Placeholder 4">
            <a:extLst>
              <a:ext uri="{FF2B5EF4-FFF2-40B4-BE49-F238E27FC236}">
                <a16:creationId xmlns:a16="http://schemas.microsoft.com/office/drawing/2014/main" id="{EF857907-4024-9D5A-005E-36EF03C4D6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AA050944-C78D-A5B8-7CA9-BCADCD1F7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7439D-5289-B449-B757-3519EC02E7E1}" type="slidenum">
              <a:rPr lang="en-CN" smtClean="0"/>
              <a:t>‹#›</a:t>
            </a:fld>
            <a:endParaRPr lang="en-CN"/>
          </a:p>
        </p:txBody>
      </p:sp>
    </p:spTree>
    <p:extLst>
      <p:ext uri="{BB962C8B-B14F-4D97-AF65-F5344CB8AC3E}">
        <p14:creationId xmlns:p14="http://schemas.microsoft.com/office/powerpoint/2010/main" val="112025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Hinson-A/pcd2pgm_packag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YS997760473/ME5413_Final_Projec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1773-1F01-6EF7-B407-489A30146798}"/>
              </a:ext>
            </a:extLst>
          </p:cNvPr>
          <p:cNvSpPr>
            <a:spLocks noGrp="1"/>
          </p:cNvSpPr>
          <p:nvPr>
            <p:ph type="ctr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ME5413 Final Project</a:t>
            </a:r>
          </a:p>
        </p:txBody>
      </p:sp>
      <p:sp>
        <p:nvSpPr>
          <p:cNvPr id="3" name="Subtitle 2">
            <a:extLst>
              <a:ext uri="{FF2B5EF4-FFF2-40B4-BE49-F238E27FC236}">
                <a16:creationId xmlns:a16="http://schemas.microsoft.com/office/drawing/2014/main" id="{C2C763DB-74D3-08D2-389C-0EBAEFD49AFD}"/>
              </a:ext>
            </a:extLst>
          </p:cNvPr>
          <p:cNvSpPr>
            <a:spLocks noGrp="1"/>
          </p:cNvSpPr>
          <p:nvPr>
            <p:ph type="subTitle" idx="1"/>
          </p:nvPr>
        </p:nvSpPr>
        <p:spPr>
          <a:xfrm>
            <a:off x="1524000" y="3887264"/>
            <a:ext cx="9144000" cy="1655762"/>
          </a:xfrm>
        </p:spPr>
        <p:txBody>
          <a:bodyPr/>
          <a:lstStyle/>
          <a:p>
            <a:r>
              <a:rPr lang="en-CN" sz="3200" dirty="0">
                <a:latin typeface="CMU Serif Roman" panose="02000603000000000000" pitchFamily="2" charset="0"/>
                <a:ea typeface="CMU Serif Roman" panose="02000603000000000000" pitchFamily="2" charset="0"/>
                <a:cs typeface="CMU Serif Roman" panose="02000603000000000000" pitchFamily="2" charset="0"/>
              </a:rPr>
              <a:t>Group 1</a:t>
            </a:r>
          </a:p>
          <a:p>
            <a:r>
              <a:rPr lang="en-US" sz="1800" dirty="0">
                <a:effectLst/>
                <a:latin typeface="CMU Serif Roman" panose="02000603000000000000" pitchFamily="2" charset="0"/>
                <a:ea typeface="CMU Serif Roman" panose="02000603000000000000" pitchFamily="2" charset="0"/>
                <a:cs typeface="CMU Serif Roman" panose="02000603000000000000" pitchFamily="2" charset="0"/>
              </a:rPr>
              <a:t>Jia Yansong (A0263119H), Li Jiawei (A0263169X), Deng Chengruyi (A0263158B), and</a:t>
            </a:r>
            <a:r>
              <a:rPr lang="en-US" sz="1800" dirty="0">
                <a:effectLst/>
                <a:latin typeface="CMU Serif Roman" panose="02000603000000000000" pitchFamily="2" charset="0"/>
                <a:ea typeface="CMU Serif Roman" panose="02000603000000000000" pitchFamily="2" charset="0"/>
                <a:cs typeface="CMU Serif Roman" panose="02000603000000000000" pitchFamily="2" charset="0"/>
              </a:rPr>
              <a:t> Gao Ziteng (A0263505J) </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544194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a:xfrm>
            <a:off x="838200" y="74887"/>
            <a:ext cx="10515600" cy="1325563"/>
          </a:xfrm>
        </p:spPr>
        <p:txBody>
          <a:bodyPr/>
          <a:lstStyle/>
          <a:p>
            <a:r>
              <a:rPr lang="en-CN" sz="4400" dirty="0">
                <a:latin typeface="CMU Serif Roman" panose="02000603000000000000" pitchFamily="2" charset="0"/>
                <a:ea typeface="CMU Serif Roman" panose="02000603000000000000" pitchFamily="2" charset="0"/>
                <a:cs typeface="CMU Serif Roman" panose="02000603000000000000" pitchFamily="2" charset="0"/>
              </a:rPr>
              <a:t>Task 1 Mapping: Cartographer: Evalution</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Content Placeholder 4" descr="Graphical user interface, application&#10;&#10;Description automatically generated">
            <a:extLst>
              <a:ext uri="{FF2B5EF4-FFF2-40B4-BE49-F238E27FC236}">
                <a16:creationId xmlns:a16="http://schemas.microsoft.com/office/drawing/2014/main" id="{63CAB1CC-3FF2-3010-6F4B-0D4E009A6266}"/>
              </a:ext>
            </a:extLst>
          </p:cNvPr>
          <p:cNvPicPr>
            <a:picLocks noGrp="1" noChangeAspect="1"/>
          </p:cNvPicPr>
          <p:nvPr>
            <p:ph idx="1"/>
          </p:nvPr>
        </p:nvPicPr>
        <p:blipFill>
          <a:blip r:embed="rId2"/>
          <a:stretch>
            <a:fillRect/>
          </a:stretch>
        </p:blipFill>
        <p:spPr>
          <a:xfrm>
            <a:off x="812800" y="1400450"/>
            <a:ext cx="10515600" cy="4057100"/>
          </a:xfrm>
        </p:spPr>
      </p:pic>
      <p:pic>
        <p:nvPicPr>
          <p:cNvPr id="7" name="Picture 6">
            <a:extLst>
              <a:ext uri="{FF2B5EF4-FFF2-40B4-BE49-F238E27FC236}">
                <a16:creationId xmlns:a16="http://schemas.microsoft.com/office/drawing/2014/main" id="{9734F07A-526E-DC44-C9B2-E42FD6B04EED}"/>
              </a:ext>
            </a:extLst>
          </p:cNvPr>
          <p:cNvPicPr>
            <a:picLocks noChangeAspect="1"/>
          </p:cNvPicPr>
          <p:nvPr/>
        </p:nvPicPr>
        <p:blipFill>
          <a:blip r:embed="rId3"/>
          <a:stretch>
            <a:fillRect/>
          </a:stretch>
        </p:blipFill>
        <p:spPr>
          <a:xfrm>
            <a:off x="1953702" y="5457550"/>
            <a:ext cx="7772400" cy="467091"/>
          </a:xfrm>
          <a:prstGeom prst="rect">
            <a:avLst/>
          </a:prstGeom>
        </p:spPr>
      </p:pic>
      <p:pic>
        <p:nvPicPr>
          <p:cNvPr id="9" name="Picture 8">
            <a:extLst>
              <a:ext uri="{FF2B5EF4-FFF2-40B4-BE49-F238E27FC236}">
                <a16:creationId xmlns:a16="http://schemas.microsoft.com/office/drawing/2014/main" id="{21AB695B-4B13-80D5-72C3-FD6A2856CD3E}"/>
              </a:ext>
            </a:extLst>
          </p:cNvPr>
          <p:cNvPicPr>
            <a:picLocks noChangeAspect="1"/>
          </p:cNvPicPr>
          <p:nvPr/>
        </p:nvPicPr>
        <p:blipFill>
          <a:blip r:embed="rId4"/>
          <a:stretch>
            <a:fillRect/>
          </a:stretch>
        </p:blipFill>
        <p:spPr>
          <a:xfrm>
            <a:off x="1953702" y="5924641"/>
            <a:ext cx="7772400" cy="467091"/>
          </a:xfrm>
          <a:prstGeom prst="rect">
            <a:avLst/>
          </a:prstGeom>
        </p:spPr>
      </p:pic>
    </p:spTree>
    <p:extLst>
      <p:ext uri="{BB962C8B-B14F-4D97-AF65-F5344CB8AC3E}">
        <p14:creationId xmlns:p14="http://schemas.microsoft.com/office/powerpoint/2010/main" val="353910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sz="4400" dirty="0">
                <a:latin typeface="CMU Serif Roman" panose="02000603000000000000" pitchFamily="2" charset="0"/>
                <a:ea typeface="CMU Serif Roman" panose="02000603000000000000" pitchFamily="2" charset="0"/>
                <a:cs typeface="CMU Serif Roman" panose="02000603000000000000" pitchFamily="2" charset="0"/>
              </a:rPr>
              <a:t>Task 1 Mapping: ALOAM: Pipeline</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Content Placeholder 4" descr="Diagram, text&#10;&#10;Description automatically generated">
            <a:extLst>
              <a:ext uri="{FF2B5EF4-FFF2-40B4-BE49-F238E27FC236}">
                <a16:creationId xmlns:a16="http://schemas.microsoft.com/office/drawing/2014/main" id="{CB6DF9E4-C4A7-55AB-94C1-64571E779311}"/>
              </a:ext>
            </a:extLst>
          </p:cNvPr>
          <p:cNvPicPr>
            <a:picLocks noGrp="1" noChangeAspect="1"/>
          </p:cNvPicPr>
          <p:nvPr>
            <p:ph idx="1"/>
          </p:nvPr>
        </p:nvPicPr>
        <p:blipFill>
          <a:blip r:embed="rId2"/>
          <a:stretch>
            <a:fillRect/>
          </a:stretch>
        </p:blipFill>
        <p:spPr>
          <a:xfrm>
            <a:off x="838200" y="2315435"/>
            <a:ext cx="10515600" cy="2227130"/>
          </a:xfrm>
        </p:spPr>
      </p:pic>
      <p:pic>
        <p:nvPicPr>
          <p:cNvPr id="1026" name="Picture 2" descr="GIMP - GNU Image Manipulation Program">
            <a:extLst>
              <a:ext uri="{FF2B5EF4-FFF2-40B4-BE49-F238E27FC236}">
                <a16:creationId xmlns:a16="http://schemas.microsoft.com/office/drawing/2014/main" id="{00045EF2-AB4D-E2C1-8DB0-DD778813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72" y="4808523"/>
            <a:ext cx="1689683" cy="1261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A5996B-B3D5-7ABA-FCD3-1D96A6F8B3E8}"/>
              </a:ext>
            </a:extLst>
          </p:cNvPr>
          <p:cNvSpPr txBox="1"/>
          <p:nvPr/>
        </p:nvSpPr>
        <p:spPr>
          <a:xfrm>
            <a:off x="1333851" y="6070153"/>
            <a:ext cx="813731" cy="369332"/>
          </a:xfrm>
          <a:prstGeom prst="rect">
            <a:avLst/>
          </a:prstGeom>
          <a:noFill/>
        </p:spPr>
        <p:txBody>
          <a:bodyPr wrap="square" rtlCol="0">
            <a:spAutoFit/>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GIMP</a:t>
            </a:r>
          </a:p>
        </p:txBody>
      </p:sp>
      <p:sp>
        <p:nvSpPr>
          <p:cNvPr id="7" name="TextBox 6">
            <a:extLst>
              <a:ext uri="{FF2B5EF4-FFF2-40B4-BE49-F238E27FC236}">
                <a16:creationId xmlns:a16="http://schemas.microsoft.com/office/drawing/2014/main" id="{BE037958-8017-2156-1F5E-652E3E09B447}"/>
              </a:ext>
            </a:extLst>
          </p:cNvPr>
          <p:cNvSpPr txBox="1"/>
          <p:nvPr/>
        </p:nvSpPr>
        <p:spPr>
          <a:xfrm>
            <a:off x="4546833" y="5439338"/>
            <a:ext cx="6476301" cy="369332"/>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p</a:t>
            </a:r>
            <a:r>
              <a:rPr lang="en-CN" dirty="0">
                <a:latin typeface="CMU Serif Roman" panose="02000603000000000000" pitchFamily="2" charset="0"/>
                <a:ea typeface="CMU Serif Roman" panose="02000603000000000000" pitchFamily="2" charset="0"/>
                <a:cs typeface="CMU Serif Roman" panose="02000603000000000000" pitchFamily="2" charset="0"/>
              </a:rPr>
              <a:t>cd2pgm: </a:t>
            </a:r>
            <a:r>
              <a:rPr lang="en-US" dirty="0">
                <a:latin typeface="CMU Serif Roman" panose="02000603000000000000" pitchFamily="2" charset="0"/>
                <a:ea typeface="CMU Serif Roman" panose="02000603000000000000" pitchFamily="2" charset="0"/>
                <a:cs typeface="CMU Serif Roman" panose="02000603000000000000" pitchFamily="2" charset="0"/>
                <a:hlinkClick r:id="rId4"/>
              </a:rPr>
              <a:t>https://github.com/Hinson-A/pcd2pgm_package</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220292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sz="4400" dirty="0">
                <a:latin typeface="CMU Serif Roman" panose="02000603000000000000" pitchFamily="2" charset="0"/>
                <a:ea typeface="CMU Serif Roman" panose="02000603000000000000" pitchFamily="2" charset="0"/>
                <a:cs typeface="CMU Serif Roman" panose="02000603000000000000" pitchFamily="2" charset="0"/>
              </a:rPr>
              <a:t>Task 1 Mapping: ALOAM: Map Result</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Content Placeholder 4" descr="Graphical user interface&#10;&#10;Description automatically generated with medium confidence">
            <a:extLst>
              <a:ext uri="{FF2B5EF4-FFF2-40B4-BE49-F238E27FC236}">
                <a16:creationId xmlns:a16="http://schemas.microsoft.com/office/drawing/2014/main" id="{D1C98B1C-4005-CAD3-1074-008643A9CAB7}"/>
              </a:ext>
            </a:extLst>
          </p:cNvPr>
          <p:cNvPicPr>
            <a:picLocks noGrp="1" noChangeAspect="1"/>
          </p:cNvPicPr>
          <p:nvPr>
            <p:ph idx="1"/>
          </p:nvPr>
        </p:nvPicPr>
        <p:blipFill>
          <a:blip r:embed="rId2"/>
          <a:stretch>
            <a:fillRect/>
          </a:stretch>
        </p:blipFill>
        <p:spPr>
          <a:xfrm>
            <a:off x="1031628" y="1825625"/>
            <a:ext cx="10128744" cy="4351338"/>
          </a:xfrm>
        </p:spPr>
      </p:pic>
    </p:spTree>
    <p:extLst>
      <p:ext uri="{BB962C8B-B14F-4D97-AF65-F5344CB8AC3E}">
        <p14:creationId xmlns:p14="http://schemas.microsoft.com/office/powerpoint/2010/main" val="168030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sz="4400" dirty="0">
                <a:latin typeface="CMU Serif Roman" panose="02000603000000000000" pitchFamily="2" charset="0"/>
                <a:ea typeface="CMU Serif Roman" panose="02000603000000000000" pitchFamily="2" charset="0"/>
                <a:cs typeface="CMU Serif Roman" panose="02000603000000000000" pitchFamily="2" charset="0"/>
              </a:rPr>
              <a:t>Task 1 Mapping: ALOAM: Evalution</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Content Placeholder 4" descr="Graphical user interface, application&#10;&#10;Description automatically generated">
            <a:extLst>
              <a:ext uri="{FF2B5EF4-FFF2-40B4-BE49-F238E27FC236}">
                <a16:creationId xmlns:a16="http://schemas.microsoft.com/office/drawing/2014/main" id="{7D44CB39-895D-C2F6-15B2-7306BD7E0CD1}"/>
              </a:ext>
            </a:extLst>
          </p:cNvPr>
          <p:cNvPicPr>
            <a:picLocks noGrp="1" noChangeAspect="1"/>
          </p:cNvPicPr>
          <p:nvPr>
            <p:ph idx="1"/>
          </p:nvPr>
        </p:nvPicPr>
        <p:blipFill>
          <a:blip r:embed="rId2"/>
          <a:stretch>
            <a:fillRect/>
          </a:stretch>
        </p:blipFill>
        <p:spPr>
          <a:xfrm>
            <a:off x="914400" y="1690688"/>
            <a:ext cx="10363200" cy="3860800"/>
          </a:xfrm>
        </p:spPr>
      </p:pic>
      <p:pic>
        <p:nvPicPr>
          <p:cNvPr id="7" name="Picture 6">
            <a:extLst>
              <a:ext uri="{FF2B5EF4-FFF2-40B4-BE49-F238E27FC236}">
                <a16:creationId xmlns:a16="http://schemas.microsoft.com/office/drawing/2014/main" id="{16DC1545-09D3-4F14-BFAF-43A63880E0FF}"/>
              </a:ext>
            </a:extLst>
          </p:cNvPr>
          <p:cNvPicPr>
            <a:picLocks noChangeAspect="1"/>
          </p:cNvPicPr>
          <p:nvPr/>
        </p:nvPicPr>
        <p:blipFill>
          <a:blip r:embed="rId3"/>
          <a:stretch>
            <a:fillRect/>
          </a:stretch>
        </p:blipFill>
        <p:spPr>
          <a:xfrm>
            <a:off x="2209800" y="5684357"/>
            <a:ext cx="7772400" cy="880247"/>
          </a:xfrm>
          <a:prstGeom prst="rect">
            <a:avLst/>
          </a:prstGeom>
        </p:spPr>
      </p:pic>
    </p:spTree>
    <p:extLst>
      <p:ext uri="{BB962C8B-B14F-4D97-AF65-F5344CB8AC3E}">
        <p14:creationId xmlns:p14="http://schemas.microsoft.com/office/powerpoint/2010/main" val="61228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sz="4400" dirty="0">
                <a:latin typeface="CMU Serif Roman" panose="02000603000000000000" pitchFamily="2" charset="0"/>
                <a:ea typeface="CMU Serif Roman" panose="02000603000000000000" pitchFamily="2" charset="0"/>
                <a:cs typeface="CMU Serif Roman" panose="02000603000000000000" pitchFamily="2" charset="0"/>
              </a:rPr>
              <a:t>Task 1 Mapping: Summary</a:t>
            </a:r>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Content Placeholder 4" descr="Table&#10;&#10;Description automatically generated">
            <a:extLst>
              <a:ext uri="{FF2B5EF4-FFF2-40B4-BE49-F238E27FC236}">
                <a16:creationId xmlns:a16="http://schemas.microsoft.com/office/drawing/2014/main" id="{FB469854-13D8-44D9-5738-1BD188F615A3}"/>
              </a:ext>
            </a:extLst>
          </p:cNvPr>
          <p:cNvPicPr>
            <a:picLocks noGrp="1" noChangeAspect="1"/>
          </p:cNvPicPr>
          <p:nvPr>
            <p:ph idx="1"/>
          </p:nvPr>
        </p:nvPicPr>
        <p:blipFill>
          <a:blip r:embed="rId2"/>
          <a:stretch>
            <a:fillRect/>
          </a:stretch>
        </p:blipFill>
        <p:spPr>
          <a:xfrm>
            <a:off x="1231900" y="1882375"/>
            <a:ext cx="9728200" cy="2895600"/>
          </a:xfrm>
        </p:spPr>
      </p:pic>
      <p:pic>
        <p:nvPicPr>
          <p:cNvPr id="7" name="Picture 6" descr="Text&#10;&#10;Description automatically generated">
            <a:extLst>
              <a:ext uri="{FF2B5EF4-FFF2-40B4-BE49-F238E27FC236}">
                <a16:creationId xmlns:a16="http://schemas.microsoft.com/office/drawing/2014/main" id="{608E227D-DD11-8B38-0C39-FCF00E68ABCC}"/>
              </a:ext>
            </a:extLst>
          </p:cNvPr>
          <p:cNvPicPr>
            <a:picLocks noChangeAspect="1"/>
          </p:cNvPicPr>
          <p:nvPr/>
        </p:nvPicPr>
        <p:blipFill>
          <a:blip r:embed="rId3"/>
          <a:stretch>
            <a:fillRect/>
          </a:stretch>
        </p:blipFill>
        <p:spPr>
          <a:xfrm>
            <a:off x="2209800" y="4969662"/>
            <a:ext cx="7772400" cy="1091681"/>
          </a:xfrm>
          <a:prstGeom prst="rect">
            <a:avLst/>
          </a:prstGeom>
        </p:spPr>
      </p:pic>
    </p:spTree>
    <p:extLst>
      <p:ext uri="{BB962C8B-B14F-4D97-AF65-F5344CB8AC3E}">
        <p14:creationId xmlns:p14="http://schemas.microsoft.com/office/powerpoint/2010/main" val="1789948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2 Navigation: Pipeline</a:t>
            </a:r>
          </a:p>
        </p:txBody>
      </p:sp>
      <p:pic>
        <p:nvPicPr>
          <p:cNvPr id="5" name="Content Placeholder 4" descr="Diagram&#10;&#10;Description automatically generated">
            <a:extLst>
              <a:ext uri="{FF2B5EF4-FFF2-40B4-BE49-F238E27FC236}">
                <a16:creationId xmlns:a16="http://schemas.microsoft.com/office/drawing/2014/main" id="{A5E8A042-FD48-CDAD-3672-D8504319924A}"/>
              </a:ext>
            </a:extLst>
          </p:cNvPr>
          <p:cNvPicPr>
            <a:picLocks noGrp="1" noChangeAspect="1"/>
          </p:cNvPicPr>
          <p:nvPr>
            <p:ph idx="1"/>
          </p:nvPr>
        </p:nvPicPr>
        <p:blipFill>
          <a:blip r:embed="rId3"/>
          <a:stretch>
            <a:fillRect/>
          </a:stretch>
        </p:blipFill>
        <p:spPr>
          <a:xfrm>
            <a:off x="838200" y="2048355"/>
            <a:ext cx="10515600" cy="2761290"/>
          </a:xfrm>
        </p:spPr>
      </p:pic>
      <p:pic>
        <p:nvPicPr>
          <p:cNvPr id="7" name="Picture 6">
            <a:extLst>
              <a:ext uri="{FF2B5EF4-FFF2-40B4-BE49-F238E27FC236}">
                <a16:creationId xmlns:a16="http://schemas.microsoft.com/office/drawing/2014/main" id="{7BAE9E91-FFF3-DE12-EB03-26BB37903761}"/>
              </a:ext>
            </a:extLst>
          </p:cNvPr>
          <p:cNvPicPr>
            <a:picLocks noChangeAspect="1"/>
          </p:cNvPicPr>
          <p:nvPr/>
        </p:nvPicPr>
        <p:blipFill>
          <a:blip r:embed="rId4"/>
          <a:stretch>
            <a:fillRect/>
          </a:stretch>
        </p:blipFill>
        <p:spPr>
          <a:xfrm>
            <a:off x="2209800" y="4972522"/>
            <a:ext cx="7772400" cy="698956"/>
          </a:xfrm>
          <a:prstGeom prst="rect">
            <a:avLst/>
          </a:prstGeom>
        </p:spPr>
      </p:pic>
      <p:pic>
        <p:nvPicPr>
          <p:cNvPr id="9" name="Picture 8">
            <a:extLst>
              <a:ext uri="{FF2B5EF4-FFF2-40B4-BE49-F238E27FC236}">
                <a16:creationId xmlns:a16="http://schemas.microsoft.com/office/drawing/2014/main" id="{76362B8B-9B14-1FCB-DD8C-3671223C6E14}"/>
              </a:ext>
            </a:extLst>
          </p:cNvPr>
          <p:cNvPicPr>
            <a:picLocks noChangeAspect="1"/>
          </p:cNvPicPr>
          <p:nvPr/>
        </p:nvPicPr>
        <p:blipFill>
          <a:blip r:embed="rId5"/>
          <a:stretch>
            <a:fillRect/>
          </a:stretch>
        </p:blipFill>
        <p:spPr>
          <a:xfrm>
            <a:off x="2209800" y="5604366"/>
            <a:ext cx="7772400" cy="439594"/>
          </a:xfrm>
          <a:prstGeom prst="rect">
            <a:avLst/>
          </a:prstGeom>
        </p:spPr>
      </p:pic>
    </p:spTree>
    <p:extLst>
      <p:ext uri="{BB962C8B-B14F-4D97-AF65-F5344CB8AC3E}">
        <p14:creationId xmlns:p14="http://schemas.microsoft.com/office/powerpoint/2010/main" val="1239523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2 Navigation: Pipeline</a:t>
            </a:r>
          </a:p>
        </p:txBody>
      </p:sp>
      <p:pic>
        <p:nvPicPr>
          <p:cNvPr id="5" name="Content Placeholder 4" descr="Diagram&#10;&#10;Description automatically generated">
            <a:extLst>
              <a:ext uri="{FF2B5EF4-FFF2-40B4-BE49-F238E27FC236}">
                <a16:creationId xmlns:a16="http://schemas.microsoft.com/office/drawing/2014/main" id="{D3CEF783-E4AC-52AB-8A2E-90FB2845A1BC}"/>
              </a:ext>
            </a:extLst>
          </p:cNvPr>
          <p:cNvPicPr>
            <a:picLocks noGrp="1" noChangeAspect="1"/>
          </p:cNvPicPr>
          <p:nvPr>
            <p:ph idx="1"/>
          </p:nvPr>
        </p:nvPicPr>
        <p:blipFill>
          <a:blip r:embed="rId2"/>
          <a:stretch>
            <a:fillRect/>
          </a:stretch>
        </p:blipFill>
        <p:spPr>
          <a:xfrm>
            <a:off x="3605719" y="1758512"/>
            <a:ext cx="4980562" cy="4813149"/>
          </a:xfrm>
        </p:spPr>
      </p:pic>
    </p:spTree>
    <p:extLst>
      <p:ext uri="{BB962C8B-B14F-4D97-AF65-F5344CB8AC3E}">
        <p14:creationId xmlns:p14="http://schemas.microsoft.com/office/powerpoint/2010/main" val="225627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2 Navigation: Move_base</a:t>
            </a:r>
          </a:p>
        </p:txBody>
      </p:sp>
      <p:sp>
        <p:nvSpPr>
          <p:cNvPr id="3" name="Content Placeholder 2">
            <a:extLst>
              <a:ext uri="{FF2B5EF4-FFF2-40B4-BE49-F238E27FC236}">
                <a16:creationId xmlns:a16="http://schemas.microsoft.com/office/drawing/2014/main" id="{1420A0BD-F992-6C27-9DA6-3F8D1537D8B2}"/>
              </a:ext>
            </a:extLst>
          </p:cNvPr>
          <p:cNvSpPr>
            <a:spLocks noGrp="1"/>
          </p:cNvSpPr>
          <p:nvPr>
            <p:ph idx="1"/>
          </p:nvPr>
        </p:nvSpPr>
        <p:spPr/>
        <p:txBody>
          <a:bodyPr/>
          <a:lstStyle/>
          <a:p>
            <a:r>
              <a:rPr lang="en-US" sz="2400" dirty="0">
                <a:effectLst/>
                <a:latin typeface="CMU Serif Roman" panose="02000603000000000000" pitchFamily="2" charset="0"/>
                <a:ea typeface="CMU Serif Roman" panose="02000603000000000000" pitchFamily="2" charset="0"/>
                <a:cs typeface="CMU Serif Roman" panose="02000603000000000000" pitchFamily="2" charset="0"/>
              </a:rPr>
              <a:t>The move_base package provides an implementation of an action that, given a goal in the world, will attempt to reach it with a mobile base. The move base node links together a global and local planner to accomplish its global navigation task. The move base node maintains two cost maps, one for the global planner, and one for a local planner that are used to accomplish navigation tasks. We tune the parameters of the move base package and prepare .launch and .yaml files to make the robot follow the planned global path strictly. </a:t>
            </a:r>
            <a:endParaRPr lang="en-US" sz="3600" dirty="0">
              <a:latin typeface="CMU Serif Roman" panose="02000603000000000000" pitchFamily="2" charset="0"/>
              <a:ea typeface="CMU Serif Roman" panose="02000603000000000000" pitchFamily="2" charset="0"/>
              <a:cs typeface="CMU Serif Roman" panose="02000603000000000000" pitchFamily="2" charset="0"/>
            </a:endParaRPr>
          </a:p>
          <a:p>
            <a:r>
              <a:rPr lang="en-CN" dirty="0">
                <a:latin typeface="CMU Serif Roman" panose="02000603000000000000" pitchFamily="2" charset="0"/>
                <a:ea typeface="CMU Serif Roman" panose="02000603000000000000" pitchFamily="2" charset="0"/>
                <a:cs typeface="CMU Serif Roman" panose="02000603000000000000" pitchFamily="2" charset="0"/>
              </a:rPr>
              <a:t>The detail of the tuned files can be found in the report</a:t>
            </a:r>
          </a:p>
        </p:txBody>
      </p:sp>
    </p:spTree>
    <p:extLst>
      <p:ext uri="{BB962C8B-B14F-4D97-AF65-F5344CB8AC3E}">
        <p14:creationId xmlns:p14="http://schemas.microsoft.com/office/powerpoint/2010/main" val="150956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2 Navigation: Localization</a:t>
            </a:r>
          </a:p>
        </p:txBody>
      </p:sp>
      <p:pic>
        <p:nvPicPr>
          <p:cNvPr id="5" name="Content Placeholder 4" descr="Diagram, timeline&#10;&#10;Description automatically generated">
            <a:extLst>
              <a:ext uri="{FF2B5EF4-FFF2-40B4-BE49-F238E27FC236}">
                <a16:creationId xmlns:a16="http://schemas.microsoft.com/office/drawing/2014/main" id="{59C06DFC-07E1-1B62-6E8C-75F82E82FE18}"/>
              </a:ext>
            </a:extLst>
          </p:cNvPr>
          <p:cNvPicPr>
            <a:picLocks noGrp="1" noChangeAspect="1"/>
          </p:cNvPicPr>
          <p:nvPr>
            <p:ph idx="1"/>
          </p:nvPr>
        </p:nvPicPr>
        <p:blipFill>
          <a:blip r:embed="rId2"/>
          <a:stretch>
            <a:fillRect/>
          </a:stretch>
        </p:blipFill>
        <p:spPr>
          <a:xfrm>
            <a:off x="838200" y="2037462"/>
            <a:ext cx="10515600" cy="3927664"/>
          </a:xfrm>
        </p:spPr>
      </p:pic>
    </p:spTree>
    <p:extLst>
      <p:ext uri="{BB962C8B-B14F-4D97-AF65-F5344CB8AC3E}">
        <p14:creationId xmlns:p14="http://schemas.microsoft.com/office/powerpoint/2010/main" val="408995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sz="3200" dirty="0">
                <a:latin typeface="CMU Serif Roman" panose="02000603000000000000" pitchFamily="2" charset="0"/>
                <a:ea typeface="CMU Serif Roman" panose="02000603000000000000" pitchFamily="2" charset="0"/>
                <a:cs typeface="CMU Serif Roman" panose="02000603000000000000" pitchFamily="2" charset="0"/>
              </a:rPr>
              <a:t>Task 2 Navigation: Planning: Global Planning: Dijkstra</a:t>
            </a:r>
          </a:p>
        </p:txBody>
      </p:sp>
      <p:pic>
        <p:nvPicPr>
          <p:cNvPr id="5" name="Content Placeholder 4" descr="Text&#10;&#10;Description automatically generated">
            <a:extLst>
              <a:ext uri="{FF2B5EF4-FFF2-40B4-BE49-F238E27FC236}">
                <a16:creationId xmlns:a16="http://schemas.microsoft.com/office/drawing/2014/main" id="{00C49234-E7F4-0EDD-97E7-518878C84EAF}"/>
              </a:ext>
            </a:extLst>
          </p:cNvPr>
          <p:cNvPicPr>
            <a:picLocks noGrp="1" noChangeAspect="1"/>
          </p:cNvPicPr>
          <p:nvPr>
            <p:ph idx="1"/>
          </p:nvPr>
        </p:nvPicPr>
        <p:blipFill>
          <a:blip r:embed="rId2"/>
          <a:stretch>
            <a:fillRect/>
          </a:stretch>
        </p:blipFill>
        <p:spPr>
          <a:xfrm>
            <a:off x="838200" y="2420189"/>
            <a:ext cx="10515600" cy="3162209"/>
          </a:xfrm>
        </p:spPr>
      </p:pic>
    </p:spTree>
    <p:extLst>
      <p:ext uri="{BB962C8B-B14F-4D97-AF65-F5344CB8AC3E}">
        <p14:creationId xmlns:p14="http://schemas.microsoft.com/office/powerpoint/2010/main" val="341260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a:xfrm>
            <a:off x="838200" y="0"/>
            <a:ext cx="10515600" cy="1325563"/>
          </a:xfrm>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Content</a:t>
            </a:r>
          </a:p>
        </p:txBody>
      </p:sp>
      <p:sp>
        <p:nvSpPr>
          <p:cNvPr id="3" name="Content Placeholder 2">
            <a:extLst>
              <a:ext uri="{FF2B5EF4-FFF2-40B4-BE49-F238E27FC236}">
                <a16:creationId xmlns:a16="http://schemas.microsoft.com/office/drawing/2014/main" id="{1420A0BD-F992-6C27-9DA6-3F8D1537D8B2}"/>
              </a:ext>
            </a:extLst>
          </p:cNvPr>
          <p:cNvSpPr>
            <a:spLocks noGrp="1"/>
          </p:cNvSpPr>
          <p:nvPr>
            <p:ph idx="1"/>
          </p:nvPr>
        </p:nvSpPr>
        <p:spPr>
          <a:xfrm>
            <a:off x="838200" y="1409350"/>
            <a:ext cx="10515600" cy="5448650"/>
          </a:xfrm>
        </p:spPr>
        <p:txBody>
          <a:bodyPr>
            <a:normAutofit fontScale="55000" lnSpcReduction="20000"/>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For ROS Melodic</a:t>
            </a:r>
          </a:p>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Evaluation Metrics</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G</a:t>
            </a: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CN" dirty="0">
                <a:latin typeface="CMU Serif Roman" panose="02000603000000000000" pitchFamily="2" charset="0"/>
                <a:ea typeface="CMU Serif Roman" panose="02000603000000000000" pitchFamily="2" charset="0"/>
                <a:cs typeface="CMU Serif Roman" panose="02000603000000000000" pitchFamily="2" charset="0"/>
              </a:rPr>
              <a:t>apping</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Pipeline</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Map Result</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Evaluation</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Cartographer</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Pipeline</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Map Result</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Evaluation</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ALOAM</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Pipeline</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Map Result</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Evaluation</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Summary</a:t>
            </a:r>
          </a:p>
          <a:p>
            <a:r>
              <a:rPr lang="en-CN" dirty="0">
                <a:latin typeface="CMU Serif Roman" panose="02000603000000000000" pitchFamily="2" charset="0"/>
                <a:ea typeface="CMU Serif Roman" panose="02000603000000000000" pitchFamily="2" charset="0"/>
                <a:cs typeface="CMU Serif Roman" panose="02000603000000000000" pitchFamily="2" charset="0"/>
              </a:rPr>
              <a:t>Task 2 Navigation</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Pipeline</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Move_base</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Localization</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Planning</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Global Planning</a:t>
            </a:r>
          </a:p>
          <a:p>
            <a:pPr lvl="2"/>
            <a:r>
              <a:rPr lang="en-CN" dirty="0">
                <a:latin typeface="CMU Serif Roman" panose="02000603000000000000" pitchFamily="2" charset="0"/>
                <a:ea typeface="CMU Serif Roman" panose="02000603000000000000" pitchFamily="2" charset="0"/>
                <a:cs typeface="CMU Serif Roman" panose="02000603000000000000" pitchFamily="2" charset="0"/>
              </a:rPr>
              <a:t>Local Planning</a:t>
            </a:r>
          </a:p>
          <a:p>
            <a:pPr lvl="1"/>
            <a:r>
              <a:rPr lang="en-CN" dirty="0">
                <a:latin typeface="CMU Serif Roman" panose="02000603000000000000" pitchFamily="2" charset="0"/>
                <a:ea typeface="CMU Serif Roman" panose="02000603000000000000" pitchFamily="2" charset="0"/>
                <a:cs typeface="CMU Serif Roman" panose="02000603000000000000" pitchFamily="2" charset="0"/>
              </a:rPr>
              <a:t>Result and Evaluation</a:t>
            </a:r>
          </a:p>
          <a:p>
            <a:r>
              <a:rPr lang="en-CN" dirty="0">
                <a:latin typeface="CMU Serif Roman" panose="02000603000000000000" pitchFamily="2" charset="0"/>
                <a:ea typeface="CMU Serif Roman" panose="02000603000000000000" pitchFamily="2" charset="0"/>
                <a:cs typeface="CMU Serif Roman" panose="02000603000000000000" pitchFamily="2" charset="0"/>
              </a:rPr>
              <a:t>Summary</a:t>
            </a:r>
          </a:p>
        </p:txBody>
      </p:sp>
    </p:spTree>
    <p:extLst>
      <p:ext uri="{BB962C8B-B14F-4D97-AF65-F5344CB8AC3E}">
        <p14:creationId xmlns:p14="http://schemas.microsoft.com/office/powerpoint/2010/main" val="4289815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sz="2800" dirty="0">
                <a:latin typeface="CMU Serif Roman" panose="02000603000000000000" pitchFamily="2" charset="0"/>
                <a:ea typeface="CMU Serif Roman" panose="02000603000000000000" pitchFamily="2" charset="0"/>
                <a:cs typeface="CMU Serif Roman" panose="02000603000000000000" pitchFamily="2" charset="0"/>
              </a:rPr>
              <a:t>Task 2 Navigation: Planning: Local Planning: Trajectory Rollout</a:t>
            </a:r>
          </a:p>
        </p:txBody>
      </p:sp>
      <p:pic>
        <p:nvPicPr>
          <p:cNvPr id="5" name="Content Placeholder 4" descr="Text&#10;&#10;Description automatically generated">
            <a:extLst>
              <a:ext uri="{FF2B5EF4-FFF2-40B4-BE49-F238E27FC236}">
                <a16:creationId xmlns:a16="http://schemas.microsoft.com/office/drawing/2014/main" id="{16331B22-FD25-82C2-F15E-57AFA187FABB}"/>
              </a:ext>
            </a:extLst>
          </p:cNvPr>
          <p:cNvPicPr>
            <a:picLocks noGrp="1" noChangeAspect="1"/>
          </p:cNvPicPr>
          <p:nvPr>
            <p:ph idx="1"/>
          </p:nvPr>
        </p:nvPicPr>
        <p:blipFill>
          <a:blip r:embed="rId2"/>
          <a:stretch>
            <a:fillRect/>
          </a:stretch>
        </p:blipFill>
        <p:spPr>
          <a:xfrm>
            <a:off x="838200" y="2305433"/>
            <a:ext cx="10515600" cy="3391722"/>
          </a:xfrm>
        </p:spPr>
      </p:pic>
    </p:spTree>
    <p:extLst>
      <p:ext uri="{BB962C8B-B14F-4D97-AF65-F5344CB8AC3E}">
        <p14:creationId xmlns:p14="http://schemas.microsoft.com/office/powerpoint/2010/main" val="3026650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a:xfrm>
            <a:off x="838200" y="155400"/>
            <a:ext cx="10515600" cy="1325563"/>
          </a:xfrm>
        </p:spPr>
        <p:txBody>
          <a:bodyPr>
            <a:normAutofit/>
          </a:bodyPr>
          <a:lstStyle/>
          <a:p>
            <a:r>
              <a:rPr lang="en-CN" sz="4000" dirty="0">
                <a:latin typeface="CMU Serif Roman" panose="02000603000000000000" pitchFamily="2" charset="0"/>
                <a:ea typeface="CMU Serif Roman" panose="02000603000000000000" pitchFamily="2" charset="0"/>
                <a:cs typeface="CMU Serif Roman" panose="02000603000000000000" pitchFamily="2" charset="0"/>
              </a:rPr>
              <a:t>Task 2 Navigation: Result and Evaluation</a:t>
            </a:r>
          </a:p>
        </p:txBody>
      </p:sp>
      <p:sp>
        <p:nvSpPr>
          <p:cNvPr id="3" name="Content Placeholder 2">
            <a:extLst>
              <a:ext uri="{FF2B5EF4-FFF2-40B4-BE49-F238E27FC236}">
                <a16:creationId xmlns:a16="http://schemas.microsoft.com/office/drawing/2014/main" id="{1420A0BD-F992-6C27-9DA6-3F8D1537D8B2}"/>
              </a:ext>
            </a:extLst>
          </p:cNvPr>
          <p:cNvSpPr>
            <a:spLocks noGrp="1"/>
          </p:cNvSpPr>
          <p:nvPr>
            <p:ph idx="1"/>
          </p:nvPr>
        </p:nvSpPr>
        <p:spPr>
          <a:xfrm>
            <a:off x="838200" y="1253331"/>
            <a:ext cx="10515600" cy="4351338"/>
          </a:xfrm>
        </p:spPr>
        <p:txBody>
          <a:bodyPr>
            <a:normAutofit/>
          </a:bodyPr>
          <a:lstStyle/>
          <a:p>
            <a:r>
              <a:rPr lang="en-CN" sz="1800" dirty="0">
                <a:latin typeface="CMU Serif Roman" panose="02000603000000000000" pitchFamily="2" charset="0"/>
                <a:ea typeface="CMU Serif Roman" panose="02000603000000000000" pitchFamily="2" charset="0"/>
                <a:cs typeface="CMU Serif Roman" panose="02000603000000000000" pitchFamily="2" charset="0"/>
              </a:rPr>
              <a:t>We are Group 1, our navigation task is first to move to Assembly Line 2, then move to Package Area 2, and finally move to Vehicle 2.</a:t>
            </a:r>
          </a:p>
        </p:txBody>
      </p:sp>
      <p:pic>
        <p:nvPicPr>
          <p:cNvPr id="4" name="2">
            <a:hlinkClick r:id="" action="ppaction://media"/>
            <a:extLst>
              <a:ext uri="{FF2B5EF4-FFF2-40B4-BE49-F238E27FC236}">
                <a16:creationId xmlns:a16="http://schemas.microsoft.com/office/drawing/2014/main" id="{A00AF506-810A-54E1-8982-45BDF8F295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5233" y="2005200"/>
            <a:ext cx="8521533" cy="4793363"/>
          </a:xfrm>
          <a:prstGeom prst="rect">
            <a:avLst/>
          </a:prstGeom>
        </p:spPr>
      </p:pic>
    </p:spTree>
    <p:extLst>
      <p:ext uri="{BB962C8B-B14F-4D97-AF65-F5344CB8AC3E}">
        <p14:creationId xmlns:p14="http://schemas.microsoft.com/office/powerpoint/2010/main" val="28685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sz="4000" dirty="0">
                <a:latin typeface="CMU Serif Roman" panose="02000603000000000000" pitchFamily="2" charset="0"/>
                <a:ea typeface="CMU Serif Roman" panose="02000603000000000000" pitchFamily="2" charset="0"/>
                <a:cs typeface="CMU Serif Roman" panose="02000603000000000000" pitchFamily="2" charset="0"/>
              </a:rPr>
              <a:t>Task 2 Navigation: Result and Evaluation</a:t>
            </a:r>
          </a:p>
        </p:txBody>
      </p:sp>
      <p:pic>
        <p:nvPicPr>
          <p:cNvPr id="5" name="Content Placeholder 4">
            <a:extLst>
              <a:ext uri="{FF2B5EF4-FFF2-40B4-BE49-F238E27FC236}">
                <a16:creationId xmlns:a16="http://schemas.microsoft.com/office/drawing/2014/main" id="{200C19AE-B7C7-E50C-8D9E-BA02CB4916AA}"/>
              </a:ext>
            </a:extLst>
          </p:cNvPr>
          <p:cNvPicPr>
            <a:picLocks noGrp="1" noChangeAspect="1"/>
          </p:cNvPicPr>
          <p:nvPr>
            <p:ph idx="1"/>
          </p:nvPr>
        </p:nvPicPr>
        <p:blipFill>
          <a:blip r:embed="rId2"/>
          <a:stretch>
            <a:fillRect/>
          </a:stretch>
        </p:blipFill>
        <p:spPr>
          <a:xfrm>
            <a:off x="838200" y="3021662"/>
            <a:ext cx="10515600" cy="814676"/>
          </a:xfrm>
        </p:spPr>
      </p:pic>
    </p:spTree>
    <p:extLst>
      <p:ext uri="{BB962C8B-B14F-4D97-AF65-F5344CB8AC3E}">
        <p14:creationId xmlns:p14="http://schemas.microsoft.com/office/powerpoint/2010/main" val="1720349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sz="4000" dirty="0">
                <a:latin typeface="CMU Serif Roman" panose="02000603000000000000" pitchFamily="2" charset="0"/>
                <a:ea typeface="CMU Serif Roman" panose="02000603000000000000" pitchFamily="2" charset="0"/>
                <a:cs typeface="CMU Serif Roman" panose="02000603000000000000" pitchFamily="2" charset="0"/>
              </a:rPr>
              <a:t>Summary</a:t>
            </a:r>
          </a:p>
        </p:txBody>
      </p:sp>
      <p:pic>
        <p:nvPicPr>
          <p:cNvPr id="4" name="Picture 3">
            <a:extLst>
              <a:ext uri="{FF2B5EF4-FFF2-40B4-BE49-F238E27FC236}">
                <a16:creationId xmlns:a16="http://schemas.microsoft.com/office/drawing/2014/main" id="{8759EC12-5915-E09D-BE21-684DF22AD274}"/>
              </a:ext>
            </a:extLst>
          </p:cNvPr>
          <p:cNvPicPr>
            <a:picLocks noChangeAspect="1"/>
          </p:cNvPicPr>
          <p:nvPr/>
        </p:nvPicPr>
        <p:blipFill>
          <a:blip r:embed="rId2"/>
          <a:stretch>
            <a:fillRect/>
          </a:stretch>
        </p:blipFill>
        <p:spPr>
          <a:xfrm>
            <a:off x="1328208" y="2433087"/>
            <a:ext cx="9535584" cy="995913"/>
          </a:xfrm>
          <a:prstGeom prst="rect">
            <a:avLst/>
          </a:prstGeom>
        </p:spPr>
      </p:pic>
      <p:sp>
        <p:nvSpPr>
          <p:cNvPr id="8" name="TextBox 7">
            <a:extLst>
              <a:ext uri="{FF2B5EF4-FFF2-40B4-BE49-F238E27FC236}">
                <a16:creationId xmlns:a16="http://schemas.microsoft.com/office/drawing/2014/main" id="{5B75798F-A358-04DA-9AD9-A1FED7943C49}"/>
              </a:ext>
            </a:extLst>
          </p:cNvPr>
          <p:cNvSpPr txBox="1"/>
          <p:nvPr/>
        </p:nvSpPr>
        <p:spPr>
          <a:xfrm>
            <a:off x="2053166" y="4258733"/>
            <a:ext cx="8085667" cy="369332"/>
          </a:xfrm>
          <a:prstGeom prst="rect">
            <a:avLst/>
          </a:prstGeom>
          <a:noFill/>
        </p:spPr>
        <p:txBody>
          <a:bodyPr wrap="square" rtlCol="0">
            <a:spAutoFit/>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Code is available: </a:t>
            </a:r>
            <a:r>
              <a:rPr lang="en-US" dirty="0">
                <a:hlinkClick r:id="rId3"/>
              </a:rPr>
              <a:t>https://github.com/JYS997760473/ME5413_Final_Project</a:t>
            </a:r>
            <a:endParaRPr lang="en-CN" dirty="0"/>
          </a:p>
        </p:txBody>
      </p:sp>
    </p:spTree>
    <p:extLst>
      <p:ext uri="{BB962C8B-B14F-4D97-AF65-F5344CB8AC3E}">
        <p14:creationId xmlns:p14="http://schemas.microsoft.com/office/powerpoint/2010/main" val="2627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For ROS Melodic</a:t>
            </a:r>
          </a:p>
        </p:txBody>
      </p:sp>
      <p:sp>
        <p:nvSpPr>
          <p:cNvPr id="3" name="Content Placeholder 2">
            <a:extLst>
              <a:ext uri="{FF2B5EF4-FFF2-40B4-BE49-F238E27FC236}">
                <a16:creationId xmlns:a16="http://schemas.microsoft.com/office/drawing/2014/main" id="{1420A0BD-F992-6C27-9DA6-3F8D1537D8B2}"/>
              </a:ext>
            </a:extLst>
          </p:cNvPr>
          <p:cNvSpPr>
            <a:spLocks noGrp="1"/>
          </p:cNvSpPr>
          <p:nvPr>
            <p:ph idx="1"/>
          </p:nvPr>
        </p:nvSpPr>
        <p:spPr>
          <a:xfrm>
            <a:off x="838200" y="2141537"/>
            <a:ext cx="10515600" cy="4351338"/>
          </a:xfrm>
        </p:spPr>
        <p:txBody>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“f</a:t>
            </a:r>
            <a:r>
              <a:rPr lang="en-CN" dirty="0">
                <a:latin typeface="CMU Serif Roman" panose="02000603000000000000" pitchFamily="2" charset="0"/>
                <a:ea typeface="CMU Serif Roman" panose="02000603000000000000" pitchFamily="2" charset="0"/>
                <a:cs typeface="CMU Serif Roman" panose="02000603000000000000" pitchFamily="2" charset="0"/>
              </a:rPr>
              <a:t>lir_camera_description” package has no ROS Melodic version.</a:t>
            </a:r>
          </a:p>
          <a:p>
            <a:pPr marL="0" indent="0">
              <a:buNone/>
            </a:pPr>
            <a:endParaRPr lang="en-CN"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C</a:t>
            </a:r>
            <a:r>
              <a:rPr lang="en-CN" dirty="0">
                <a:latin typeface="CMU Serif Roman" panose="02000603000000000000" pitchFamily="2" charset="0"/>
                <a:ea typeface="CMU Serif Roman" panose="02000603000000000000" pitchFamily="2" charset="0"/>
                <a:cs typeface="CMU Serif Roman" panose="02000603000000000000" pitchFamily="2" charset="0"/>
              </a:rPr>
              <a:t>omment line 15 and 415 in “/jackal_description/pacakge.xml” and “/jackal_description/urdf/accessories.urdf.xacro” respectively.</a:t>
            </a:r>
          </a:p>
        </p:txBody>
      </p:sp>
    </p:spTree>
    <p:extLst>
      <p:ext uri="{BB962C8B-B14F-4D97-AF65-F5344CB8AC3E}">
        <p14:creationId xmlns:p14="http://schemas.microsoft.com/office/powerpoint/2010/main" val="177649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 Evaluation Metrics</a:t>
            </a:r>
          </a:p>
        </p:txBody>
      </p:sp>
      <p:sp>
        <p:nvSpPr>
          <p:cNvPr id="3" name="Content Placeholder 2">
            <a:extLst>
              <a:ext uri="{FF2B5EF4-FFF2-40B4-BE49-F238E27FC236}">
                <a16:creationId xmlns:a16="http://schemas.microsoft.com/office/drawing/2014/main" id="{1420A0BD-F992-6C27-9DA6-3F8D1537D8B2}"/>
              </a:ext>
            </a:extLst>
          </p:cNvPr>
          <p:cNvSpPr>
            <a:spLocks noGrp="1"/>
          </p:cNvSpPr>
          <p:nvPr>
            <p:ph idx="1"/>
          </p:nvPr>
        </p:nvSpPr>
        <p:spPr>
          <a:xfrm>
            <a:off x="838200" y="2298583"/>
            <a:ext cx="10515600" cy="4194292"/>
          </a:xfrm>
        </p:spPr>
        <p:txBody>
          <a:bodyPr/>
          <a:lstStyle/>
          <a:p>
            <a:r>
              <a:rPr lang="en-US" sz="1800" dirty="0">
                <a:effectLst/>
                <a:latin typeface="CMU Serif Roman" panose="02000603000000000000" pitchFamily="2" charset="0"/>
                <a:ea typeface="CMU Serif Roman" panose="02000603000000000000" pitchFamily="2" charset="0"/>
                <a:cs typeface="CMU Serif Roman" panose="02000603000000000000" pitchFamily="2" charset="0"/>
              </a:rPr>
              <a:t>The main evaluation metrics for the mapping task are Absolute Pose Error (APE) and Root Mean Square Error (RMSE): </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CN"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5" name="Picture 4" descr="Text&#10;&#10;Description automatically generated">
            <a:extLst>
              <a:ext uri="{FF2B5EF4-FFF2-40B4-BE49-F238E27FC236}">
                <a16:creationId xmlns:a16="http://schemas.microsoft.com/office/drawing/2014/main" id="{99521C4F-77CD-E79B-AC2E-CE0526FD9F2F}"/>
              </a:ext>
            </a:extLst>
          </p:cNvPr>
          <p:cNvPicPr>
            <a:picLocks noChangeAspect="1"/>
          </p:cNvPicPr>
          <p:nvPr/>
        </p:nvPicPr>
        <p:blipFill>
          <a:blip r:embed="rId2"/>
          <a:stretch>
            <a:fillRect/>
          </a:stretch>
        </p:blipFill>
        <p:spPr>
          <a:xfrm>
            <a:off x="838200" y="3260563"/>
            <a:ext cx="10515600" cy="2035680"/>
          </a:xfrm>
          <a:prstGeom prst="rect">
            <a:avLst/>
          </a:prstGeom>
        </p:spPr>
      </p:pic>
    </p:spTree>
    <p:extLst>
      <p:ext uri="{BB962C8B-B14F-4D97-AF65-F5344CB8AC3E}">
        <p14:creationId xmlns:p14="http://schemas.microsoft.com/office/powerpoint/2010/main" val="62029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 G</a:t>
            </a: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CN" dirty="0">
                <a:latin typeface="CMU Serif Roman" panose="02000603000000000000" pitchFamily="2" charset="0"/>
                <a:ea typeface="CMU Serif Roman" panose="02000603000000000000" pitchFamily="2" charset="0"/>
                <a:cs typeface="CMU Serif Roman" panose="02000603000000000000" pitchFamily="2" charset="0"/>
              </a:rPr>
              <a:t>apping: Pipeline</a:t>
            </a:r>
          </a:p>
        </p:txBody>
      </p:sp>
      <p:pic>
        <p:nvPicPr>
          <p:cNvPr id="5" name="Content Placeholder 4" descr="Graphical user interface, text, application, Word&#10;&#10;Description automatically generated">
            <a:extLst>
              <a:ext uri="{FF2B5EF4-FFF2-40B4-BE49-F238E27FC236}">
                <a16:creationId xmlns:a16="http://schemas.microsoft.com/office/drawing/2014/main" id="{C8401166-1B7C-CA37-52F5-2500B36B2025}"/>
              </a:ext>
            </a:extLst>
          </p:cNvPr>
          <p:cNvPicPr>
            <a:picLocks noGrp="1" noChangeAspect="1"/>
          </p:cNvPicPr>
          <p:nvPr>
            <p:ph idx="1"/>
          </p:nvPr>
        </p:nvPicPr>
        <p:blipFill>
          <a:blip r:embed="rId2"/>
          <a:stretch>
            <a:fillRect/>
          </a:stretch>
        </p:blipFill>
        <p:spPr>
          <a:xfrm>
            <a:off x="2052156" y="1924915"/>
            <a:ext cx="8087686" cy="1714395"/>
          </a:xfrm>
        </p:spPr>
      </p:pic>
      <p:pic>
        <p:nvPicPr>
          <p:cNvPr id="7" name="Picture 6" descr="Diagram, text&#10;&#10;Description automatically generated">
            <a:extLst>
              <a:ext uri="{FF2B5EF4-FFF2-40B4-BE49-F238E27FC236}">
                <a16:creationId xmlns:a16="http://schemas.microsoft.com/office/drawing/2014/main" id="{0DD74F8B-A08C-4A64-A5B5-A228A3F611C2}"/>
              </a:ext>
            </a:extLst>
          </p:cNvPr>
          <p:cNvPicPr>
            <a:picLocks noChangeAspect="1"/>
          </p:cNvPicPr>
          <p:nvPr/>
        </p:nvPicPr>
        <p:blipFill>
          <a:blip r:embed="rId3"/>
          <a:stretch>
            <a:fillRect/>
          </a:stretch>
        </p:blipFill>
        <p:spPr>
          <a:xfrm>
            <a:off x="3210507" y="3873538"/>
            <a:ext cx="5770985" cy="1732339"/>
          </a:xfrm>
          <a:prstGeom prst="rect">
            <a:avLst/>
          </a:prstGeom>
        </p:spPr>
      </p:pic>
    </p:spTree>
    <p:extLst>
      <p:ext uri="{BB962C8B-B14F-4D97-AF65-F5344CB8AC3E}">
        <p14:creationId xmlns:p14="http://schemas.microsoft.com/office/powerpoint/2010/main" val="3168093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 G</a:t>
            </a: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CN" dirty="0">
                <a:latin typeface="CMU Serif Roman" panose="02000603000000000000" pitchFamily="2" charset="0"/>
                <a:ea typeface="CMU Serif Roman" panose="02000603000000000000" pitchFamily="2" charset="0"/>
                <a:cs typeface="CMU Serif Roman" panose="02000603000000000000" pitchFamily="2" charset="0"/>
              </a:rPr>
              <a:t>apping: Map Result</a:t>
            </a:r>
          </a:p>
        </p:txBody>
      </p:sp>
      <p:pic>
        <p:nvPicPr>
          <p:cNvPr id="5" name="Content Placeholder 4" descr="Diagram, engineering drawing&#10;&#10;Description automatically generated">
            <a:extLst>
              <a:ext uri="{FF2B5EF4-FFF2-40B4-BE49-F238E27FC236}">
                <a16:creationId xmlns:a16="http://schemas.microsoft.com/office/drawing/2014/main" id="{A84021F4-23C5-C19B-337A-4E2A4F4D84B4}"/>
              </a:ext>
            </a:extLst>
          </p:cNvPr>
          <p:cNvPicPr>
            <a:picLocks noGrp="1" noChangeAspect="1"/>
          </p:cNvPicPr>
          <p:nvPr>
            <p:ph idx="1"/>
          </p:nvPr>
        </p:nvPicPr>
        <p:blipFill>
          <a:blip r:embed="rId2"/>
          <a:stretch>
            <a:fillRect/>
          </a:stretch>
        </p:blipFill>
        <p:spPr>
          <a:xfrm>
            <a:off x="3953896" y="1473287"/>
            <a:ext cx="4284207" cy="5256898"/>
          </a:xfrm>
        </p:spPr>
      </p:pic>
    </p:spTree>
    <p:extLst>
      <p:ext uri="{BB962C8B-B14F-4D97-AF65-F5344CB8AC3E}">
        <p14:creationId xmlns:p14="http://schemas.microsoft.com/office/powerpoint/2010/main" val="413881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 G</a:t>
            </a:r>
            <a:r>
              <a:rPr lang="en-US" dirty="0">
                <a:latin typeface="CMU Serif Roman" panose="02000603000000000000" pitchFamily="2" charset="0"/>
                <a:ea typeface="CMU Serif Roman" panose="02000603000000000000" pitchFamily="2" charset="0"/>
                <a:cs typeface="CMU Serif Roman" panose="02000603000000000000" pitchFamily="2" charset="0"/>
              </a:rPr>
              <a:t>M</a:t>
            </a:r>
            <a:r>
              <a:rPr lang="en-CN" dirty="0">
                <a:latin typeface="CMU Serif Roman" panose="02000603000000000000" pitchFamily="2" charset="0"/>
                <a:ea typeface="CMU Serif Roman" panose="02000603000000000000" pitchFamily="2" charset="0"/>
                <a:cs typeface="CMU Serif Roman" panose="02000603000000000000" pitchFamily="2" charset="0"/>
              </a:rPr>
              <a:t>apping: Evaluation</a:t>
            </a:r>
          </a:p>
        </p:txBody>
      </p:sp>
      <p:pic>
        <p:nvPicPr>
          <p:cNvPr id="5" name="Content Placeholder 4" descr="Graphical user interface, application&#10;&#10;Description automatically generated">
            <a:extLst>
              <a:ext uri="{FF2B5EF4-FFF2-40B4-BE49-F238E27FC236}">
                <a16:creationId xmlns:a16="http://schemas.microsoft.com/office/drawing/2014/main" id="{9D65726D-9E3D-A7AD-2F54-4F9877C276FA}"/>
              </a:ext>
            </a:extLst>
          </p:cNvPr>
          <p:cNvPicPr>
            <a:picLocks noGrp="1" noChangeAspect="1"/>
          </p:cNvPicPr>
          <p:nvPr>
            <p:ph idx="1"/>
          </p:nvPr>
        </p:nvPicPr>
        <p:blipFill>
          <a:blip r:embed="rId2"/>
          <a:stretch>
            <a:fillRect/>
          </a:stretch>
        </p:blipFill>
        <p:spPr>
          <a:xfrm>
            <a:off x="1085850" y="1690688"/>
            <a:ext cx="10020300" cy="3949700"/>
          </a:xfrm>
        </p:spPr>
      </p:pic>
      <p:pic>
        <p:nvPicPr>
          <p:cNvPr id="7" name="Picture 6">
            <a:extLst>
              <a:ext uri="{FF2B5EF4-FFF2-40B4-BE49-F238E27FC236}">
                <a16:creationId xmlns:a16="http://schemas.microsoft.com/office/drawing/2014/main" id="{A675FBA0-5F7F-FC3B-F303-E158CBF8386C}"/>
              </a:ext>
            </a:extLst>
          </p:cNvPr>
          <p:cNvPicPr>
            <a:picLocks noChangeAspect="1"/>
          </p:cNvPicPr>
          <p:nvPr/>
        </p:nvPicPr>
        <p:blipFill>
          <a:blip r:embed="rId3"/>
          <a:stretch>
            <a:fillRect/>
          </a:stretch>
        </p:blipFill>
        <p:spPr>
          <a:xfrm>
            <a:off x="1124999" y="5640388"/>
            <a:ext cx="10037908" cy="912536"/>
          </a:xfrm>
          <a:prstGeom prst="rect">
            <a:avLst/>
          </a:prstGeom>
        </p:spPr>
      </p:pic>
    </p:spTree>
    <p:extLst>
      <p:ext uri="{BB962C8B-B14F-4D97-AF65-F5344CB8AC3E}">
        <p14:creationId xmlns:p14="http://schemas.microsoft.com/office/powerpoint/2010/main" val="303642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dirty="0">
                <a:latin typeface="CMU Serif Roman" panose="02000603000000000000" pitchFamily="2" charset="0"/>
                <a:ea typeface="CMU Serif Roman" panose="02000603000000000000" pitchFamily="2" charset="0"/>
                <a:cs typeface="CMU Serif Roman" panose="02000603000000000000" pitchFamily="2" charset="0"/>
              </a:rPr>
              <a:t>Task 1 Mapping: Cartographer: Pipeline</a:t>
            </a:r>
          </a:p>
        </p:txBody>
      </p:sp>
      <p:pic>
        <p:nvPicPr>
          <p:cNvPr id="9" name="Content Placeholder 8" descr="Diagram&#10;&#10;Description automatically generated">
            <a:extLst>
              <a:ext uri="{FF2B5EF4-FFF2-40B4-BE49-F238E27FC236}">
                <a16:creationId xmlns:a16="http://schemas.microsoft.com/office/drawing/2014/main" id="{2D5E0C44-CDE0-DD5C-FB93-2040E0EC3492}"/>
              </a:ext>
            </a:extLst>
          </p:cNvPr>
          <p:cNvPicPr>
            <a:picLocks noGrp="1" noChangeAspect="1"/>
          </p:cNvPicPr>
          <p:nvPr>
            <p:ph idx="1"/>
          </p:nvPr>
        </p:nvPicPr>
        <p:blipFill>
          <a:blip r:embed="rId2"/>
          <a:stretch>
            <a:fillRect/>
          </a:stretch>
        </p:blipFill>
        <p:spPr>
          <a:xfrm>
            <a:off x="662031" y="2806423"/>
            <a:ext cx="10515600" cy="2371656"/>
          </a:xfrm>
        </p:spPr>
      </p:pic>
    </p:spTree>
    <p:extLst>
      <p:ext uri="{BB962C8B-B14F-4D97-AF65-F5344CB8AC3E}">
        <p14:creationId xmlns:p14="http://schemas.microsoft.com/office/powerpoint/2010/main" val="60524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BEBE-B3F1-0FF3-F982-D9192682F350}"/>
              </a:ext>
            </a:extLst>
          </p:cNvPr>
          <p:cNvSpPr>
            <a:spLocks noGrp="1"/>
          </p:cNvSpPr>
          <p:nvPr>
            <p:ph type="title"/>
          </p:nvPr>
        </p:nvSpPr>
        <p:spPr/>
        <p:txBody>
          <a:bodyPr>
            <a:normAutofit/>
          </a:bodyPr>
          <a:lstStyle/>
          <a:p>
            <a:r>
              <a:rPr lang="en-CN" sz="4000" dirty="0">
                <a:latin typeface="CMU Serif Roman" panose="02000603000000000000" pitchFamily="2" charset="0"/>
                <a:ea typeface="CMU Serif Roman" panose="02000603000000000000" pitchFamily="2" charset="0"/>
                <a:cs typeface="CMU Serif Roman" panose="02000603000000000000" pitchFamily="2" charset="0"/>
              </a:rPr>
              <a:t>Task 1 Mapping: Cartographer: Map Result</a:t>
            </a:r>
          </a:p>
        </p:txBody>
      </p:sp>
      <p:pic>
        <p:nvPicPr>
          <p:cNvPr id="5" name="Content Placeholder 4" descr="Diagram, engineering drawing&#10;&#10;Description automatically generated">
            <a:extLst>
              <a:ext uri="{FF2B5EF4-FFF2-40B4-BE49-F238E27FC236}">
                <a16:creationId xmlns:a16="http://schemas.microsoft.com/office/drawing/2014/main" id="{8507DC20-270A-B5E1-57E8-B127E9A28703}"/>
              </a:ext>
            </a:extLst>
          </p:cNvPr>
          <p:cNvPicPr>
            <a:picLocks noGrp="1" noChangeAspect="1"/>
          </p:cNvPicPr>
          <p:nvPr>
            <p:ph idx="1"/>
          </p:nvPr>
        </p:nvPicPr>
        <p:blipFill>
          <a:blip r:embed="rId2"/>
          <a:stretch>
            <a:fillRect/>
          </a:stretch>
        </p:blipFill>
        <p:spPr>
          <a:xfrm>
            <a:off x="3962173" y="1401465"/>
            <a:ext cx="4267653" cy="5091410"/>
          </a:xfrm>
        </p:spPr>
      </p:pic>
    </p:spTree>
    <p:extLst>
      <p:ext uri="{BB962C8B-B14F-4D97-AF65-F5344CB8AC3E}">
        <p14:creationId xmlns:p14="http://schemas.microsoft.com/office/powerpoint/2010/main" val="3385308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465</Words>
  <Application>Microsoft Macintosh PowerPoint</Application>
  <PresentationFormat>Widescreen</PresentationFormat>
  <Paragraphs>61</Paragraphs>
  <Slides>23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CMU Serif Roman</vt:lpstr>
      <vt:lpstr>CMU Serif Roman</vt:lpstr>
      <vt:lpstr>Office Theme</vt:lpstr>
      <vt:lpstr>ME5413 Final Project</vt:lpstr>
      <vt:lpstr>Content</vt:lpstr>
      <vt:lpstr>For ROS Melodic</vt:lpstr>
      <vt:lpstr>Task 1 Mapping: Evaluation Metrics</vt:lpstr>
      <vt:lpstr>Task 1 Mapping: GMapping: Pipeline</vt:lpstr>
      <vt:lpstr>Task 1 Mapping: GMapping: Map Result</vt:lpstr>
      <vt:lpstr>Task 1 Mapping: GMapping: Evaluation</vt:lpstr>
      <vt:lpstr>Task 1 Mapping: Cartographer: Pipeline</vt:lpstr>
      <vt:lpstr>Task 1 Mapping: Cartographer: Map Result</vt:lpstr>
      <vt:lpstr>Task 1 Mapping: Cartographer: Evalution</vt:lpstr>
      <vt:lpstr>Task 1 Mapping: ALOAM: Pipeline</vt:lpstr>
      <vt:lpstr>Task 1 Mapping: ALOAM: Map Result</vt:lpstr>
      <vt:lpstr>Task 1 Mapping: ALOAM: Evalution</vt:lpstr>
      <vt:lpstr>Task 1 Mapping: Summary</vt:lpstr>
      <vt:lpstr>Task 2 Navigation: Pipeline</vt:lpstr>
      <vt:lpstr>Task 2 Navigation: Pipeline</vt:lpstr>
      <vt:lpstr>Task 2 Navigation: Move_base</vt:lpstr>
      <vt:lpstr>Task 2 Navigation: Localization</vt:lpstr>
      <vt:lpstr>Task 2 Navigation: Planning: Global Planning: Dijkstra</vt:lpstr>
      <vt:lpstr>Task 2 Navigation: Planning: Local Planning: Trajectory Rollout</vt:lpstr>
      <vt:lpstr>Task 2 Navigation: Result and Evaluation</vt:lpstr>
      <vt:lpstr>Task 2 Navigation: Result and Evaluation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JiaYansong</dc:creator>
  <cp:lastModifiedBy>JiaYansong</cp:lastModifiedBy>
  <cp:revision>2</cp:revision>
  <dcterms:created xsi:type="dcterms:W3CDTF">2023-03-30T14:27:04Z</dcterms:created>
  <dcterms:modified xsi:type="dcterms:W3CDTF">2023-03-30T15:26:16Z</dcterms:modified>
</cp:coreProperties>
</file>